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0" r:id="rId4"/>
    <p:sldId id="272" r:id="rId5"/>
    <p:sldId id="307" r:id="rId6"/>
    <p:sldId id="268" r:id="rId7"/>
    <p:sldId id="308" r:id="rId8"/>
    <p:sldId id="309" r:id="rId9"/>
    <p:sldId id="273" r:id="rId10"/>
    <p:sldId id="271" r:id="rId11"/>
    <p:sldId id="258" r:id="rId12"/>
    <p:sldId id="31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6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ra.co.santa-cruz.ca.us\hranet\North\hh00\Continuum%20of%20Care%20-%20CoC\HHAP-5%20and%20Framework%20Planning\Fluctuating%20State%20Fund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dk1">
                <a:tint val="88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Sheet1!$A$3:$B$8</c:f>
              <c:multiLvlStrCache>
                <c:ptCount val="6"/>
                <c:lvl>
                  <c:pt idx="0">
                    <c:v>CESH/HEAP</c:v>
                  </c:pt>
                  <c:pt idx="1">
                    <c:v>HHAP-1</c:v>
                  </c:pt>
                  <c:pt idx="2">
                    <c:v>HHAP-2</c:v>
                  </c:pt>
                  <c:pt idx="3">
                    <c:v>HHAP-3</c:v>
                  </c:pt>
                  <c:pt idx="4">
                    <c:v>HHAP-4</c:v>
                  </c:pt>
                  <c:pt idx="5">
                    <c:v>HHAP-5</c:v>
                  </c:pt>
                </c:lvl>
                <c:lvl>
                  <c:pt idx="0">
                    <c:v>2018</c:v>
                  </c:pt>
                  <c:pt idx="1">
                    <c:v>2019</c:v>
                  </c:pt>
                  <c:pt idx="2">
                    <c:v>2020</c:v>
                  </c:pt>
                  <c:pt idx="3">
                    <c:v>2021</c:v>
                  </c:pt>
                  <c:pt idx="4">
                    <c:v>2022</c:v>
                  </c:pt>
                  <c:pt idx="5">
                    <c:v>2023</c:v>
                  </c:pt>
                </c:lvl>
              </c:multiLvlStrCache>
            </c:multiLvlStrRef>
          </c:cat>
          <c:val>
            <c:numRef>
              <c:f>Sheet1!$C$3:$C$8</c:f>
              <c:numCache>
                <c:formatCode>_("$"* #,##0.00_);_("$"* \(#,##0.00\);_("$"* "-"??_);_(@_)</c:formatCode>
                <c:ptCount val="6"/>
                <c:pt idx="0">
                  <c:v>11075466.449999999</c:v>
                </c:pt>
                <c:pt idx="1">
                  <c:v>4917665.51</c:v>
                </c:pt>
                <c:pt idx="2">
                  <c:v>2288973</c:v>
                </c:pt>
                <c:pt idx="3">
                  <c:v>6270439.0299999993</c:v>
                </c:pt>
                <c:pt idx="4">
                  <c:v>5923231.9199999999</c:v>
                </c:pt>
                <c:pt idx="5">
                  <c:v>5082976.6900000004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9-4983-BC33-125E1EAC47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1120336"/>
        <c:axId val="427779208"/>
      </c:barChart>
      <c:catAx>
        <c:axId val="106112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779208"/>
        <c:crosses val="autoZero"/>
        <c:auto val="1"/>
        <c:lblAlgn val="ctr"/>
        <c:lblOffset val="100"/>
        <c:noMultiLvlLbl val="0"/>
      </c:catAx>
      <c:valAx>
        <c:axId val="427779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112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66E302-D319-432C-8E84-E40133A5690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9A77E38-7BE1-4F2A-9A1A-37D50F9AC824}">
      <dgm:prSet/>
      <dgm:spPr/>
      <dgm:t>
        <a:bodyPr/>
        <a:lstStyle/>
        <a:p>
          <a:r>
            <a:rPr lang="en-US" dirty="0"/>
            <a:t>Native Americans, Black/African Americans -  overly represented among people experiencing homelessness</a:t>
          </a:r>
        </a:p>
      </dgm:t>
    </dgm:pt>
    <dgm:pt modelId="{6B323C95-4E47-4B5C-9821-1DC9728B0A77}" type="parTrans" cxnId="{3450E2A8-292E-4D18-845C-67DDAF1AFD54}">
      <dgm:prSet/>
      <dgm:spPr/>
      <dgm:t>
        <a:bodyPr/>
        <a:lstStyle/>
        <a:p>
          <a:endParaRPr lang="en-US"/>
        </a:p>
      </dgm:t>
    </dgm:pt>
    <dgm:pt modelId="{941B8D26-56BD-4A70-89B5-C6C6AA56E0A3}" type="sibTrans" cxnId="{3450E2A8-292E-4D18-845C-67DDAF1AFD54}">
      <dgm:prSet/>
      <dgm:spPr/>
      <dgm:t>
        <a:bodyPr/>
        <a:lstStyle/>
        <a:p>
          <a:endParaRPr lang="en-US"/>
        </a:p>
      </dgm:t>
    </dgm:pt>
    <dgm:pt modelId="{63811E49-8E4C-4744-8095-C4538E87346A}">
      <dgm:prSet/>
      <dgm:spPr/>
      <dgm:t>
        <a:bodyPr/>
        <a:lstStyle/>
        <a:p>
          <a:r>
            <a:rPr lang="en-US"/>
            <a:t>Hispanic/Latino/a/x – 2023 count – first time overly represented; significant disparities with families with children&lt;18</a:t>
          </a:r>
        </a:p>
      </dgm:t>
    </dgm:pt>
    <dgm:pt modelId="{919D7AAA-283B-43AE-9D79-EA240AA13505}" type="parTrans" cxnId="{58BCC66F-4BDF-4E55-BBDD-FDFBAF59E3FB}">
      <dgm:prSet/>
      <dgm:spPr/>
      <dgm:t>
        <a:bodyPr/>
        <a:lstStyle/>
        <a:p>
          <a:endParaRPr lang="en-US"/>
        </a:p>
      </dgm:t>
    </dgm:pt>
    <dgm:pt modelId="{549C6773-EF3E-4781-ADB2-CE66F248C460}" type="sibTrans" cxnId="{58BCC66F-4BDF-4E55-BBDD-FDFBAF59E3FB}">
      <dgm:prSet/>
      <dgm:spPr/>
      <dgm:t>
        <a:bodyPr/>
        <a:lstStyle/>
        <a:p>
          <a:endParaRPr lang="en-US"/>
        </a:p>
      </dgm:t>
    </dgm:pt>
    <dgm:pt modelId="{9BEA307C-2C5C-4415-8630-BE927056D9C4}">
      <dgm:prSet/>
      <dgm:spPr/>
      <dgm:t>
        <a:bodyPr/>
        <a:lstStyle/>
        <a:p>
          <a:r>
            <a:rPr lang="en-US"/>
            <a:t>Hispanic/Latino/a/x – less likely to access coordinated entry and shelter</a:t>
          </a:r>
        </a:p>
      </dgm:t>
    </dgm:pt>
    <dgm:pt modelId="{8A916AAA-6AC1-405E-ABA3-DA04E45A31AE}" type="parTrans" cxnId="{643EE9E4-AE00-4F77-8638-7A82199517FD}">
      <dgm:prSet/>
      <dgm:spPr/>
      <dgm:t>
        <a:bodyPr/>
        <a:lstStyle/>
        <a:p>
          <a:endParaRPr lang="en-US"/>
        </a:p>
      </dgm:t>
    </dgm:pt>
    <dgm:pt modelId="{94B969A3-3B1D-42E8-9CA2-BAC371D43F73}" type="sibTrans" cxnId="{643EE9E4-AE00-4F77-8638-7A82199517FD}">
      <dgm:prSet/>
      <dgm:spPr/>
      <dgm:t>
        <a:bodyPr/>
        <a:lstStyle/>
        <a:p>
          <a:endParaRPr lang="en-US"/>
        </a:p>
      </dgm:t>
    </dgm:pt>
    <dgm:pt modelId="{52DAD6DC-E887-434D-AA9A-C7DC59A4E42B}">
      <dgm:prSet/>
      <dgm:spPr/>
      <dgm:t>
        <a:bodyPr/>
        <a:lstStyle/>
        <a:p>
          <a:r>
            <a:rPr lang="en-US"/>
            <a:t>Hispanic/Latino/a/x – more likely to exit programs to permanent housing</a:t>
          </a:r>
        </a:p>
      </dgm:t>
    </dgm:pt>
    <dgm:pt modelId="{93BAF76A-C53D-4D85-969E-589C2962254C}" type="parTrans" cxnId="{C8C9E452-6FEE-4DBC-BB85-E301884C0318}">
      <dgm:prSet/>
      <dgm:spPr/>
      <dgm:t>
        <a:bodyPr/>
        <a:lstStyle/>
        <a:p>
          <a:endParaRPr lang="en-US"/>
        </a:p>
      </dgm:t>
    </dgm:pt>
    <dgm:pt modelId="{EB077618-B6C0-4901-BA43-89A2BC2DE633}" type="sibTrans" cxnId="{C8C9E452-6FEE-4DBC-BB85-E301884C0318}">
      <dgm:prSet/>
      <dgm:spPr/>
      <dgm:t>
        <a:bodyPr/>
        <a:lstStyle/>
        <a:p>
          <a:endParaRPr lang="en-US"/>
        </a:p>
      </dgm:t>
    </dgm:pt>
    <dgm:pt modelId="{7C8D5A9D-0195-41EA-8B84-35569DAA7551}">
      <dgm:prSet/>
      <dgm:spPr/>
      <dgm:t>
        <a:bodyPr/>
        <a:lstStyle/>
        <a:p>
          <a:r>
            <a:rPr lang="en-US"/>
            <a:t>Whites, non-Hispanic – more likely to get into PSH, more likely to exit back to homelessness</a:t>
          </a:r>
        </a:p>
      </dgm:t>
    </dgm:pt>
    <dgm:pt modelId="{CB16C1EF-A933-474F-8814-CFB5137EE729}" type="parTrans" cxnId="{03E131A1-3A87-404A-BD36-629BFDDD8D4B}">
      <dgm:prSet/>
      <dgm:spPr/>
      <dgm:t>
        <a:bodyPr/>
        <a:lstStyle/>
        <a:p>
          <a:endParaRPr lang="en-US"/>
        </a:p>
      </dgm:t>
    </dgm:pt>
    <dgm:pt modelId="{4489AB4F-0230-4E9B-B3E7-A43662373BBE}" type="sibTrans" cxnId="{03E131A1-3A87-404A-BD36-629BFDDD8D4B}">
      <dgm:prSet/>
      <dgm:spPr/>
      <dgm:t>
        <a:bodyPr/>
        <a:lstStyle/>
        <a:p>
          <a:endParaRPr lang="en-US"/>
        </a:p>
      </dgm:t>
    </dgm:pt>
    <dgm:pt modelId="{FF16276B-A564-4F92-BAA2-3865C87B0ED5}" type="pres">
      <dgm:prSet presAssocID="{BB66E302-D319-432C-8E84-E40133A56902}" presName="linear" presStyleCnt="0">
        <dgm:presLayoutVars>
          <dgm:animLvl val="lvl"/>
          <dgm:resizeHandles val="exact"/>
        </dgm:presLayoutVars>
      </dgm:prSet>
      <dgm:spPr/>
    </dgm:pt>
    <dgm:pt modelId="{8B1E0F97-3750-4474-8CC9-F197FCEB5BAC}" type="pres">
      <dgm:prSet presAssocID="{D9A77E38-7BE1-4F2A-9A1A-37D50F9AC82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5C74480-5126-4E60-BFC4-C6FC0B15F416}" type="pres">
      <dgm:prSet presAssocID="{941B8D26-56BD-4A70-89B5-C6C6AA56E0A3}" presName="spacer" presStyleCnt="0"/>
      <dgm:spPr/>
    </dgm:pt>
    <dgm:pt modelId="{E97770C7-3ECE-4DD7-AE7E-8BBE9EE50C40}" type="pres">
      <dgm:prSet presAssocID="{63811E49-8E4C-4744-8095-C4538E87346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C2E834E-0B22-4794-B9B2-20E6A8E9E2C2}" type="pres">
      <dgm:prSet presAssocID="{549C6773-EF3E-4781-ADB2-CE66F248C460}" presName="spacer" presStyleCnt="0"/>
      <dgm:spPr/>
    </dgm:pt>
    <dgm:pt modelId="{0BB31595-A160-4CE3-A92F-3510BAFA7F32}" type="pres">
      <dgm:prSet presAssocID="{9BEA307C-2C5C-4415-8630-BE927056D9C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1108854-F276-4A26-A23F-509069D47E3E}" type="pres">
      <dgm:prSet presAssocID="{94B969A3-3B1D-42E8-9CA2-BAC371D43F73}" presName="spacer" presStyleCnt="0"/>
      <dgm:spPr/>
    </dgm:pt>
    <dgm:pt modelId="{1E256F53-C643-4BE7-BE17-8C7F349B184D}" type="pres">
      <dgm:prSet presAssocID="{52DAD6DC-E887-434D-AA9A-C7DC59A4E42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607BF3F-E292-410D-B22F-F65C7AB4F0BD}" type="pres">
      <dgm:prSet presAssocID="{EB077618-B6C0-4901-BA43-89A2BC2DE633}" presName="spacer" presStyleCnt="0"/>
      <dgm:spPr/>
    </dgm:pt>
    <dgm:pt modelId="{625BA4A9-AA41-480A-99E3-1AD2C4D1DF1F}" type="pres">
      <dgm:prSet presAssocID="{7C8D5A9D-0195-41EA-8B84-35569DAA755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2E01108-E7BE-4DFA-A927-C20F22173E32}" type="presOf" srcId="{9BEA307C-2C5C-4415-8630-BE927056D9C4}" destId="{0BB31595-A160-4CE3-A92F-3510BAFA7F32}" srcOrd="0" destOrd="0" presId="urn:microsoft.com/office/officeart/2005/8/layout/vList2"/>
    <dgm:cxn modelId="{6385D717-8B41-401C-8100-C2EC4135F0C2}" type="presOf" srcId="{BB66E302-D319-432C-8E84-E40133A56902}" destId="{FF16276B-A564-4F92-BAA2-3865C87B0ED5}" srcOrd="0" destOrd="0" presId="urn:microsoft.com/office/officeart/2005/8/layout/vList2"/>
    <dgm:cxn modelId="{D8FD192D-F5C3-433B-8497-578BD6893214}" type="presOf" srcId="{63811E49-8E4C-4744-8095-C4538E87346A}" destId="{E97770C7-3ECE-4DD7-AE7E-8BBE9EE50C40}" srcOrd="0" destOrd="0" presId="urn:microsoft.com/office/officeart/2005/8/layout/vList2"/>
    <dgm:cxn modelId="{58BCC66F-4BDF-4E55-BBDD-FDFBAF59E3FB}" srcId="{BB66E302-D319-432C-8E84-E40133A56902}" destId="{63811E49-8E4C-4744-8095-C4538E87346A}" srcOrd="1" destOrd="0" parTransId="{919D7AAA-283B-43AE-9D79-EA240AA13505}" sibTransId="{549C6773-EF3E-4781-ADB2-CE66F248C460}"/>
    <dgm:cxn modelId="{C8C9E452-6FEE-4DBC-BB85-E301884C0318}" srcId="{BB66E302-D319-432C-8E84-E40133A56902}" destId="{52DAD6DC-E887-434D-AA9A-C7DC59A4E42B}" srcOrd="3" destOrd="0" parTransId="{93BAF76A-C53D-4D85-969E-589C2962254C}" sibTransId="{EB077618-B6C0-4901-BA43-89A2BC2DE633}"/>
    <dgm:cxn modelId="{E48E2673-CC1C-4843-ACED-7EE317A55A79}" type="presOf" srcId="{D9A77E38-7BE1-4F2A-9A1A-37D50F9AC824}" destId="{8B1E0F97-3750-4474-8CC9-F197FCEB5BAC}" srcOrd="0" destOrd="0" presId="urn:microsoft.com/office/officeart/2005/8/layout/vList2"/>
    <dgm:cxn modelId="{DB4C1157-B284-4ED7-B7EE-9B517F408A86}" type="presOf" srcId="{7C8D5A9D-0195-41EA-8B84-35569DAA7551}" destId="{625BA4A9-AA41-480A-99E3-1AD2C4D1DF1F}" srcOrd="0" destOrd="0" presId="urn:microsoft.com/office/officeart/2005/8/layout/vList2"/>
    <dgm:cxn modelId="{03E131A1-3A87-404A-BD36-629BFDDD8D4B}" srcId="{BB66E302-D319-432C-8E84-E40133A56902}" destId="{7C8D5A9D-0195-41EA-8B84-35569DAA7551}" srcOrd="4" destOrd="0" parTransId="{CB16C1EF-A933-474F-8814-CFB5137EE729}" sibTransId="{4489AB4F-0230-4E9B-B3E7-A43662373BBE}"/>
    <dgm:cxn modelId="{3450E2A8-292E-4D18-845C-67DDAF1AFD54}" srcId="{BB66E302-D319-432C-8E84-E40133A56902}" destId="{D9A77E38-7BE1-4F2A-9A1A-37D50F9AC824}" srcOrd="0" destOrd="0" parTransId="{6B323C95-4E47-4B5C-9821-1DC9728B0A77}" sibTransId="{941B8D26-56BD-4A70-89B5-C6C6AA56E0A3}"/>
    <dgm:cxn modelId="{6E3592D1-06B4-4F91-9141-07DC3CBE5A2F}" type="presOf" srcId="{52DAD6DC-E887-434D-AA9A-C7DC59A4E42B}" destId="{1E256F53-C643-4BE7-BE17-8C7F349B184D}" srcOrd="0" destOrd="0" presId="urn:microsoft.com/office/officeart/2005/8/layout/vList2"/>
    <dgm:cxn modelId="{643EE9E4-AE00-4F77-8638-7A82199517FD}" srcId="{BB66E302-D319-432C-8E84-E40133A56902}" destId="{9BEA307C-2C5C-4415-8630-BE927056D9C4}" srcOrd="2" destOrd="0" parTransId="{8A916AAA-6AC1-405E-ABA3-DA04E45A31AE}" sibTransId="{94B969A3-3B1D-42E8-9CA2-BAC371D43F73}"/>
    <dgm:cxn modelId="{8217CA37-5A34-452B-BE89-1D44EAFF54A9}" type="presParOf" srcId="{FF16276B-A564-4F92-BAA2-3865C87B0ED5}" destId="{8B1E0F97-3750-4474-8CC9-F197FCEB5BAC}" srcOrd="0" destOrd="0" presId="urn:microsoft.com/office/officeart/2005/8/layout/vList2"/>
    <dgm:cxn modelId="{851FE191-2E72-45D5-AED0-89C5559A99F0}" type="presParOf" srcId="{FF16276B-A564-4F92-BAA2-3865C87B0ED5}" destId="{25C74480-5126-4E60-BFC4-C6FC0B15F416}" srcOrd="1" destOrd="0" presId="urn:microsoft.com/office/officeart/2005/8/layout/vList2"/>
    <dgm:cxn modelId="{397F85D8-5C06-4134-AA19-F65B752CCB12}" type="presParOf" srcId="{FF16276B-A564-4F92-BAA2-3865C87B0ED5}" destId="{E97770C7-3ECE-4DD7-AE7E-8BBE9EE50C40}" srcOrd="2" destOrd="0" presId="urn:microsoft.com/office/officeart/2005/8/layout/vList2"/>
    <dgm:cxn modelId="{45DCC448-FA15-457B-854F-BCF7CE80743E}" type="presParOf" srcId="{FF16276B-A564-4F92-BAA2-3865C87B0ED5}" destId="{1C2E834E-0B22-4794-B9B2-20E6A8E9E2C2}" srcOrd="3" destOrd="0" presId="urn:microsoft.com/office/officeart/2005/8/layout/vList2"/>
    <dgm:cxn modelId="{85BB30DB-148C-455D-9FA3-56CDE9FC162D}" type="presParOf" srcId="{FF16276B-A564-4F92-BAA2-3865C87B0ED5}" destId="{0BB31595-A160-4CE3-A92F-3510BAFA7F32}" srcOrd="4" destOrd="0" presId="urn:microsoft.com/office/officeart/2005/8/layout/vList2"/>
    <dgm:cxn modelId="{D8DEA03E-82EF-44AF-BEE8-8D85919D6BF2}" type="presParOf" srcId="{FF16276B-A564-4F92-BAA2-3865C87B0ED5}" destId="{E1108854-F276-4A26-A23F-509069D47E3E}" srcOrd="5" destOrd="0" presId="urn:microsoft.com/office/officeart/2005/8/layout/vList2"/>
    <dgm:cxn modelId="{1AF6DF1F-B0C1-45B2-B66C-C259AD99652E}" type="presParOf" srcId="{FF16276B-A564-4F92-BAA2-3865C87B0ED5}" destId="{1E256F53-C643-4BE7-BE17-8C7F349B184D}" srcOrd="6" destOrd="0" presId="urn:microsoft.com/office/officeart/2005/8/layout/vList2"/>
    <dgm:cxn modelId="{9012F97E-243B-4FB8-8658-BFD85881A901}" type="presParOf" srcId="{FF16276B-A564-4F92-BAA2-3865C87B0ED5}" destId="{3607BF3F-E292-410D-B22F-F65C7AB4F0BD}" srcOrd="7" destOrd="0" presId="urn:microsoft.com/office/officeart/2005/8/layout/vList2"/>
    <dgm:cxn modelId="{8877FDDA-F3C9-47FE-8596-0E74EAE9754F}" type="presParOf" srcId="{FF16276B-A564-4F92-BAA2-3865C87B0ED5}" destId="{625BA4A9-AA41-480A-99E3-1AD2C4D1DF1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94CA2D-6182-4D78-8783-BE3BC1C7BFE1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55D5E0F-AC49-494B-ADBC-37720E6170DD}">
      <dgm:prSet/>
      <dgm:spPr/>
      <dgm:t>
        <a:bodyPr/>
        <a:lstStyle/>
        <a:p>
          <a:r>
            <a:rPr lang="en-US"/>
            <a:t>5 “Musical tables” – 15 minutes per session - assigned one table to start</a:t>
          </a:r>
        </a:p>
      </dgm:t>
    </dgm:pt>
    <dgm:pt modelId="{7F6B21E1-0889-48F9-853E-2DE4BA6F120D}" type="parTrans" cxnId="{15F3EDCE-9B11-4B6C-94D2-971A86DAC716}">
      <dgm:prSet/>
      <dgm:spPr/>
      <dgm:t>
        <a:bodyPr/>
        <a:lstStyle/>
        <a:p>
          <a:endParaRPr lang="en-US"/>
        </a:p>
      </dgm:t>
    </dgm:pt>
    <dgm:pt modelId="{6CF6B02D-8768-4AD1-85B3-6475753FDB17}" type="sibTrans" cxnId="{15F3EDCE-9B11-4B6C-94D2-971A86DAC716}">
      <dgm:prSet/>
      <dgm:spPr/>
      <dgm:t>
        <a:bodyPr/>
        <a:lstStyle/>
        <a:p>
          <a:endParaRPr lang="en-US"/>
        </a:p>
      </dgm:t>
    </dgm:pt>
    <dgm:pt modelId="{D5B5A5D8-6893-4AD9-AFBF-55A290BF8C7A}">
      <dgm:prSet/>
      <dgm:spPr/>
      <dgm:t>
        <a:bodyPr/>
        <a:lstStyle/>
        <a:p>
          <a:r>
            <a:rPr lang="en-US"/>
            <a:t>4 Transition/Breaks – 5 minutes</a:t>
          </a:r>
        </a:p>
      </dgm:t>
    </dgm:pt>
    <dgm:pt modelId="{5E4FAC15-FCBA-4BE7-8B5E-26F249F501E9}" type="parTrans" cxnId="{77CFE343-E4DA-4DD2-B1B3-59ED1D532115}">
      <dgm:prSet/>
      <dgm:spPr/>
      <dgm:t>
        <a:bodyPr/>
        <a:lstStyle/>
        <a:p>
          <a:endParaRPr lang="en-US"/>
        </a:p>
      </dgm:t>
    </dgm:pt>
    <dgm:pt modelId="{7C736E6B-58E3-4D4B-B42D-77F74CB386F1}" type="sibTrans" cxnId="{77CFE343-E4DA-4DD2-B1B3-59ED1D532115}">
      <dgm:prSet/>
      <dgm:spPr/>
      <dgm:t>
        <a:bodyPr/>
        <a:lstStyle/>
        <a:p>
          <a:endParaRPr lang="en-US"/>
        </a:p>
      </dgm:t>
    </dgm:pt>
    <dgm:pt modelId="{9397BFF3-B82F-440D-9552-F6A2779D1447}">
      <dgm:prSet/>
      <dgm:spPr/>
      <dgm:t>
        <a:bodyPr/>
        <a:lstStyle/>
        <a:p>
          <a:r>
            <a:rPr lang="en-US"/>
            <a:t>1 “Small $ and Big Impact” ideas wall</a:t>
          </a:r>
        </a:p>
      </dgm:t>
    </dgm:pt>
    <dgm:pt modelId="{B7E41DCF-305E-40EF-8A19-5E9A061EB9F0}" type="parTrans" cxnId="{6FFE81AB-0D75-46D4-8E28-B6DB6EE408FA}">
      <dgm:prSet/>
      <dgm:spPr/>
      <dgm:t>
        <a:bodyPr/>
        <a:lstStyle/>
        <a:p>
          <a:endParaRPr lang="en-US"/>
        </a:p>
      </dgm:t>
    </dgm:pt>
    <dgm:pt modelId="{E0E23C6E-773B-4F14-9E76-9F8806F27808}" type="sibTrans" cxnId="{6FFE81AB-0D75-46D4-8E28-B6DB6EE408FA}">
      <dgm:prSet/>
      <dgm:spPr/>
      <dgm:t>
        <a:bodyPr/>
        <a:lstStyle/>
        <a:p>
          <a:endParaRPr lang="en-US"/>
        </a:p>
      </dgm:t>
    </dgm:pt>
    <dgm:pt modelId="{30D9FAE9-19F9-45C4-81D1-5C0FDABBFD39}">
      <dgm:prSet/>
      <dgm:spPr/>
      <dgm:t>
        <a:bodyPr/>
        <a:lstStyle/>
        <a:p>
          <a:r>
            <a:rPr lang="en-US"/>
            <a:t>“Bingo” Card – get sign-off from facilitator at each table for gift at end of meeting if visit all tables</a:t>
          </a:r>
        </a:p>
      </dgm:t>
    </dgm:pt>
    <dgm:pt modelId="{6737F94F-D869-43DC-AC14-8BB00420DC1F}" type="parTrans" cxnId="{B52A890A-C6C8-4121-86AE-6AEBD76E4576}">
      <dgm:prSet/>
      <dgm:spPr/>
      <dgm:t>
        <a:bodyPr/>
        <a:lstStyle/>
        <a:p>
          <a:endParaRPr lang="en-US"/>
        </a:p>
      </dgm:t>
    </dgm:pt>
    <dgm:pt modelId="{F1988F74-C5EE-45D6-B40F-1B5D6F60524D}" type="sibTrans" cxnId="{B52A890A-C6C8-4121-86AE-6AEBD76E4576}">
      <dgm:prSet/>
      <dgm:spPr/>
      <dgm:t>
        <a:bodyPr/>
        <a:lstStyle/>
        <a:p>
          <a:endParaRPr lang="en-US"/>
        </a:p>
      </dgm:t>
    </dgm:pt>
    <dgm:pt modelId="{25989885-510C-43A1-B111-770138D6642F}">
      <dgm:prSet/>
      <dgm:spPr/>
      <dgm:t>
        <a:bodyPr/>
        <a:lstStyle/>
        <a:p>
          <a:r>
            <a:rPr lang="en-US"/>
            <a:t>Not required to visit all tables, spend more time at some if desired</a:t>
          </a:r>
        </a:p>
      </dgm:t>
    </dgm:pt>
    <dgm:pt modelId="{A5063EC6-12FC-4654-B0F0-8C2A58DC7FE6}" type="parTrans" cxnId="{F1B35A10-3B21-4A3E-879D-7F69420E35FB}">
      <dgm:prSet/>
      <dgm:spPr/>
      <dgm:t>
        <a:bodyPr/>
        <a:lstStyle/>
        <a:p>
          <a:endParaRPr lang="en-US"/>
        </a:p>
      </dgm:t>
    </dgm:pt>
    <dgm:pt modelId="{8437A341-11B0-4BFD-AECD-F32017DD8500}" type="sibTrans" cxnId="{F1B35A10-3B21-4A3E-879D-7F69420E35FB}">
      <dgm:prSet/>
      <dgm:spPr/>
      <dgm:t>
        <a:bodyPr/>
        <a:lstStyle/>
        <a:p>
          <a:endParaRPr lang="en-US"/>
        </a:p>
      </dgm:t>
    </dgm:pt>
    <dgm:pt modelId="{2B1CA401-8BC4-4537-AAF4-D07BC0EAEBF5}">
      <dgm:prSet/>
      <dgm:spPr/>
      <dgm:t>
        <a:bodyPr/>
        <a:lstStyle/>
        <a:p>
          <a:r>
            <a:rPr lang="en-US"/>
            <a:t>10 dots/person to express support for a proposed action</a:t>
          </a:r>
        </a:p>
      </dgm:t>
    </dgm:pt>
    <dgm:pt modelId="{BA41A0E2-DEFE-45BD-8733-8A6EA20B4BCB}" type="parTrans" cxnId="{FA4A1981-12DE-4815-9465-BF25147666F4}">
      <dgm:prSet/>
      <dgm:spPr/>
      <dgm:t>
        <a:bodyPr/>
        <a:lstStyle/>
        <a:p>
          <a:endParaRPr lang="en-US"/>
        </a:p>
      </dgm:t>
    </dgm:pt>
    <dgm:pt modelId="{30684651-6C22-4A53-AF41-DC83CCC9CDA0}" type="sibTrans" cxnId="{FA4A1981-12DE-4815-9465-BF25147666F4}">
      <dgm:prSet/>
      <dgm:spPr/>
      <dgm:t>
        <a:bodyPr/>
        <a:lstStyle/>
        <a:p>
          <a:endParaRPr lang="en-US"/>
        </a:p>
      </dgm:t>
    </dgm:pt>
    <dgm:pt modelId="{0037E1EA-3968-4AA5-8F02-14711F3C64BC}" type="pres">
      <dgm:prSet presAssocID="{A294CA2D-6182-4D78-8783-BE3BC1C7BFE1}" presName="linear" presStyleCnt="0">
        <dgm:presLayoutVars>
          <dgm:animLvl val="lvl"/>
          <dgm:resizeHandles val="exact"/>
        </dgm:presLayoutVars>
      </dgm:prSet>
      <dgm:spPr/>
    </dgm:pt>
    <dgm:pt modelId="{761821D3-EAEE-4E64-A3D4-89EFC66936BB}" type="pres">
      <dgm:prSet presAssocID="{D55D5E0F-AC49-494B-ADBC-37720E6170D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C4B25F1-FDD9-43A4-8107-8BFB0AE353AB}" type="pres">
      <dgm:prSet presAssocID="{6CF6B02D-8768-4AD1-85B3-6475753FDB17}" presName="spacer" presStyleCnt="0"/>
      <dgm:spPr/>
    </dgm:pt>
    <dgm:pt modelId="{2818CB59-2535-4370-AE40-0CA9848D070A}" type="pres">
      <dgm:prSet presAssocID="{D5B5A5D8-6893-4AD9-AFBF-55A290BF8C7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2957D49-2B0D-421B-80DC-01DE298DDDA8}" type="pres">
      <dgm:prSet presAssocID="{7C736E6B-58E3-4D4B-B42D-77F74CB386F1}" presName="spacer" presStyleCnt="0"/>
      <dgm:spPr/>
    </dgm:pt>
    <dgm:pt modelId="{96179B98-F950-487E-B7C4-EA7FABA2CE9C}" type="pres">
      <dgm:prSet presAssocID="{9397BFF3-B82F-440D-9552-F6A2779D144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B6CAADE-C364-444D-A93F-57CD2AA93586}" type="pres">
      <dgm:prSet presAssocID="{E0E23C6E-773B-4F14-9E76-9F8806F27808}" presName="spacer" presStyleCnt="0"/>
      <dgm:spPr/>
    </dgm:pt>
    <dgm:pt modelId="{72C41BA3-759C-456F-8DD2-1DAA12A2B5E6}" type="pres">
      <dgm:prSet presAssocID="{30D9FAE9-19F9-45C4-81D1-5C0FDABBFD3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D669D57-8E59-4792-B9D0-277A9C980ED5}" type="pres">
      <dgm:prSet presAssocID="{F1988F74-C5EE-45D6-B40F-1B5D6F60524D}" presName="spacer" presStyleCnt="0"/>
      <dgm:spPr/>
    </dgm:pt>
    <dgm:pt modelId="{CC251FDE-11A2-4561-A105-DD6F04E10C86}" type="pres">
      <dgm:prSet presAssocID="{25989885-510C-43A1-B111-770138D6642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4F776DD-9704-4500-BAD2-3C1E8A8E4E81}" type="pres">
      <dgm:prSet presAssocID="{8437A341-11B0-4BFD-AECD-F32017DD8500}" presName="spacer" presStyleCnt="0"/>
      <dgm:spPr/>
    </dgm:pt>
    <dgm:pt modelId="{72EF6F29-0683-4CB8-AD56-88BEE51D7A4C}" type="pres">
      <dgm:prSet presAssocID="{2B1CA401-8BC4-4537-AAF4-D07BC0EAEBF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52A890A-C6C8-4121-86AE-6AEBD76E4576}" srcId="{A294CA2D-6182-4D78-8783-BE3BC1C7BFE1}" destId="{30D9FAE9-19F9-45C4-81D1-5C0FDABBFD39}" srcOrd="3" destOrd="0" parTransId="{6737F94F-D869-43DC-AC14-8BB00420DC1F}" sibTransId="{F1988F74-C5EE-45D6-B40F-1B5D6F60524D}"/>
    <dgm:cxn modelId="{F1B35A10-3B21-4A3E-879D-7F69420E35FB}" srcId="{A294CA2D-6182-4D78-8783-BE3BC1C7BFE1}" destId="{25989885-510C-43A1-B111-770138D6642F}" srcOrd="4" destOrd="0" parTransId="{A5063EC6-12FC-4654-B0F0-8C2A58DC7FE6}" sibTransId="{8437A341-11B0-4BFD-AECD-F32017DD8500}"/>
    <dgm:cxn modelId="{5764A134-5A5E-429F-AE86-7E62F161335C}" type="presOf" srcId="{A294CA2D-6182-4D78-8783-BE3BC1C7BFE1}" destId="{0037E1EA-3968-4AA5-8F02-14711F3C64BC}" srcOrd="0" destOrd="0" presId="urn:microsoft.com/office/officeart/2005/8/layout/vList2"/>
    <dgm:cxn modelId="{77CFE343-E4DA-4DD2-B1B3-59ED1D532115}" srcId="{A294CA2D-6182-4D78-8783-BE3BC1C7BFE1}" destId="{D5B5A5D8-6893-4AD9-AFBF-55A290BF8C7A}" srcOrd="1" destOrd="0" parTransId="{5E4FAC15-FCBA-4BE7-8B5E-26F249F501E9}" sibTransId="{7C736E6B-58E3-4D4B-B42D-77F74CB386F1}"/>
    <dgm:cxn modelId="{6CFDA655-1DDD-49DD-909B-965FDC57B19F}" type="presOf" srcId="{25989885-510C-43A1-B111-770138D6642F}" destId="{CC251FDE-11A2-4561-A105-DD6F04E10C86}" srcOrd="0" destOrd="0" presId="urn:microsoft.com/office/officeart/2005/8/layout/vList2"/>
    <dgm:cxn modelId="{DF9B9759-C87A-4AF8-AA1A-D53AF73FCDA9}" type="presOf" srcId="{9397BFF3-B82F-440D-9552-F6A2779D1447}" destId="{96179B98-F950-487E-B7C4-EA7FABA2CE9C}" srcOrd="0" destOrd="0" presId="urn:microsoft.com/office/officeart/2005/8/layout/vList2"/>
    <dgm:cxn modelId="{FA4A1981-12DE-4815-9465-BF25147666F4}" srcId="{A294CA2D-6182-4D78-8783-BE3BC1C7BFE1}" destId="{2B1CA401-8BC4-4537-AAF4-D07BC0EAEBF5}" srcOrd="5" destOrd="0" parTransId="{BA41A0E2-DEFE-45BD-8733-8A6EA20B4BCB}" sibTransId="{30684651-6C22-4A53-AF41-DC83CCC9CDA0}"/>
    <dgm:cxn modelId="{6FFE81AB-0D75-46D4-8E28-B6DB6EE408FA}" srcId="{A294CA2D-6182-4D78-8783-BE3BC1C7BFE1}" destId="{9397BFF3-B82F-440D-9552-F6A2779D1447}" srcOrd="2" destOrd="0" parTransId="{B7E41DCF-305E-40EF-8A19-5E9A061EB9F0}" sibTransId="{E0E23C6E-773B-4F14-9E76-9F8806F27808}"/>
    <dgm:cxn modelId="{DCE874B2-8D71-4176-BFE9-13981378954F}" type="presOf" srcId="{30D9FAE9-19F9-45C4-81D1-5C0FDABBFD39}" destId="{72C41BA3-759C-456F-8DD2-1DAA12A2B5E6}" srcOrd="0" destOrd="0" presId="urn:microsoft.com/office/officeart/2005/8/layout/vList2"/>
    <dgm:cxn modelId="{935F69B6-067C-4494-916B-852830590F98}" type="presOf" srcId="{2B1CA401-8BC4-4537-AAF4-D07BC0EAEBF5}" destId="{72EF6F29-0683-4CB8-AD56-88BEE51D7A4C}" srcOrd="0" destOrd="0" presId="urn:microsoft.com/office/officeart/2005/8/layout/vList2"/>
    <dgm:cxn modelId="{65307EC3-9787-4693-A0D9-08AE2BFBB12E}" type="presOf" srcId="{D55D5E0F-AC49-494B-ADBC-37720E6170DD}" destId="{761821D3-EAEE-4E64-A3D4-89EFC66936BB}" srcOrd="0" destOrd="0" presId="urn:microsoft.com/office/officeart/2005/8/layout/vList2"/>
    <dgm:cxn modelId="{15F3EDCE-9B11-4B6C-94D2-971A86DAC716}" srcId="{A294CA2D-6182-4D78-8783-BE3BC1C7BFE1}" destId="{D55D5E0F-AC49-494B-ADBC-37720E6170DD}" srcOrd="0" destOrd="0" parTransId="{7F6B21E1-0889-48F9-853E-2DE4BA6F120D}" sibTransId="{6CF6B02D-8768-4AD1-85B3-6475753FDB17}"/>
    <dgm:cxn modelId="{D48596F2-CD43-4BF0-8ABD-D15B62B9AD63}" type="presOf" srcId="{D5B5A5D8-6893-4AD9-AFBF-55A290BF8C7A}" destId="{2818CB59-2535-4370-AE40-0CA9848D070A}" srcOrd="0" destOrd="0" presId="urn:microsoft.com/office/officeart/2005/8/layout/vList2"/>
    <dgm:cxn modelId="{C2C7226B-EE08-40AE-B782-CE97EEFC7083}" type="presParOf" srcId="{0037E1EA-3968-4AA5-8F02-14711F3C64BC}" destId="{761821D3-EAEE-4E64-A3D4-89EFC66936BB}" srcOrd="0" destOrd="0" presId="urn:microsoft.com/office/officeart/2005/8/layout/vList2"/>
    <dgm:cxn modelId="{F27A901B-5545-401B-BEDF-92909577DCE3}" type="presParOf" srcId="{0037E1EA-3968-4AA5-8F02-14711F3C64BC}" destId="{BC4B25F1-FDD9-43A4-8107-8BFB0AE353AB}" srcOrd="1" destOrd="0" presId="urn:microsoft.com/office/officeart/2005/8/layout/vList2"/>
    <dgm:cxn modelId="{C474EA61-5478-416F-9E53-23E342D7B7FD}" type="presParOf" srcId="{0037E1EA-3968-4AA5-8F02-14711F3C64BC}" destId="{2818CB59-2535-4370-AE40-0CA9848D070A}" srcOrd="2" destOrd="0" presId="urn:microsoft.com/office/officeart/2005/8/layout/vList2"/>
    <dgm:cxn modelId="{D58639B7-B277-4E87-8894-2F18D1C09DD9}" type="presParOf" srcId="{0037E1EA-3968-4AA5-8F02-14711F3C64BC}" destId="{A2957D49-2B0D-421B-80DC-01DE298DDDA8}" srcOrd="3" destOrd="0" presId="urn:microsoft.com/office/officeart/2005/8/layout/vList2"/>
    <dgm:cxn modelId="{CCA9F46A-F78B-4E65-840D-666027D0A797}" type="presParOf" srcId="{0037E1EA-3968-4AA5-8F02-14711F3C64BC}" destId="{96179B98-F950-487E-B7C4-EA7FABA2CE9C}" srcOrd="4" destOrd="0" presId="urn:microsoft.com/office/officeart/2005/8/layout/vList2"/>
    <dgm:cxn modelId="{C7828B2C-F8B3-49CB-A302-E8F083682092}" type="presParOf" srcId="{0037E1EA-3968-4AA5-8F02-14711F3C64BC}" destId="{8B6CAADE-C364-444D-A93F-57CD2AA93586}" srcOrd="5" destOrd="0" presId="urn:microsoft.com/office/officeart/2005/8/layout/vList2"/>
    <dgm:cxn modelId="{7DF21281-FF01-41CB-9D59-E427CEB39ED6}" type="presParOf" srcId="{0037E1EA-3968-4AA5-8F02-14711F3C64BC}" destId="{72C41BA3-759C-456F-8DD2-1DAA12A2B5E6}" srcOrd="6" destOrd="0" presId="urn:microsoft.com/office/officeart/2005/8/layout/vList2"/>
    <dgm:cxn modelId="{A96AA347-7690-4868-A838-8F9DC6E59B68}" type="presParOf" srcId="{0037E1EA-3968-4AA5-8F02-14711F3C64BC}" destId="{0D669D57-8E59-4792-B9D0-277A9C980ED5}" srcOrd="7" destOrd="0" presId="urn:microsoft.com/office/officeart/2005/8/layout/vList2"/>
    <dgm:cxn modelId="{5D78988E-1448-4BF1-8900-122F302FD36A}" type="presParOf" srcId="{0037E1EA-3968-4AA5-8F02-14711F3C64BC}" destId="{CC251FDE-11A2-4561-A105-DD6F04E10C86}" srcOrd="8" destOrd="0" presId="urn:microsoft.com/office/officeart/2005/8/layout/vList2"/>
    <dgm:cxn modelId="{D626D9F9-1C45-425B-A20D-838F45E1B2B3}" type="presParOf" srcId="{0037E1EA-3968-4AA5-8F02-14711F3C64BC}" destId="{B4F776DD-9704-4500-BAD2-3C1E8A8E4E81}" srcOrd="9" destOrd="0" presId="urn:microsoft.com/office/officeart/2005/8/layout/vList2"/>
    <dgm:cxn modelId="{270134BC-9901-4A04-9A53-9E26E408EB68}" type="presParOf" srcId="{0037E1EA-3968-4AA5-8F02-14711F3C64BC}" destId="{72EF6F29-0683-4CB8-AD56-88BEE51D7A4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E0F97-3750-4474-8CC9-F197FCEB5BAC}">
      <dsp:nvSpPr>
        <dsp:cNvPr id="0" name=""/>
        <dsp:cNvSpPr/>
      </dsp:nvSpPr>
      <dsp:spPr>
        <a:xfrm>
          <a:off x="0" y="144123"/>
          <a:ext cx="5115491" cy="8950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Native Americans, Black/African Americans -  overly represented among people experiencing homelessness</a:t>
          </a:r>
        </a:p>
      </dsp:txBody>
      <dsp:txXfrm>
        <a:off x="43693" y="187816"/>
        <a:ext cx="5028105" cy="807664"/>
      </dsp:txXfrm>
    </dsp:sp>
    <dsp:sp modelId="{E97770C7-3ECE-4DD7-AE7E-8BBE9EE50C40}">
      <dsp:nvSpPr>
        <dsp:cNvPr id="0" name=""/>
        <dsp:cNvSpPr/>
      </dsp:nvSpPr>
      <dsp:spPr>
        <a:xfrm>
          <a:off x="0" y="1085253"/>
          <a:ext cx="5115491" cy="89505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Hispanic/Latino/a/x – 2023 count – first time overly represented; significant disparities with families with children&lt;18</a:t>
          </a:r>
        </a:p>
      </dsp:txBody>
      <dsp:txXfrm>
        <a:off x="43693" y="1128946"/>
        <a:ext cx="5028105" cy="807664"/>
      </dsp:txXfrm>
    </dsp:sp>
    <dsp:sp modelId="{0BB31595-A160-4CE3-A92F-3510BAFA7F32}">
      <dsp:nvSpPr>
        <dsp:cNvPr id="0" name=""/>
        <dsp:cNvSpPr/>
      </dsp:nvSpPr>
      <dsp:spPr>
        <a:xfrm>
          <a:off x="0" y="2026383"/>
          <a:ext cx="5115491" cy="89505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Hispanic/Latino/a/x – less likely to access coordinated entry and shelter</a:t>
          </a:r>
        </a:p>
      </dsp:txBody>
      <dsp:txXfrm>
        <a:off x="43693" y="2070076"/>
        <a:ext cx="5028105" cy="807664"/>
      </dsp:txXfrm>
    </dsp:sp>
    <dsp:sp modelId="{1E256F53-C643-4BE7-BE17-8C7F349B184D}">
      <dsp:nvSpPr>
        <dsp:cNvPr id="0" name=""/>
        <dsp:cNvSpPr/>
      </dsp:nvSpPr>
      <dsp:spPr>
        <a:xfrm>
          <a:off x="0" y="2967513"/>
          <a:ext cx="5115491" cy="89505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Hispanic/Latino/a/x – more likely to exit programs to permanent housing</a:t>
          </a:r>
        </a:p>
      </dsp:txBody>
      <dsp:txXfrm>
        <a:off x="43693" y="3011206"/>
        <a:ext cx="5028105" cy="807664"/>
      </dsp:txXfrm>
    </dsp:sp>
    <dsp:sp modelId="{625BA4A9-AA41-480A-99E3-1AD2C4D1DF1F}">
      <dsp:nvSpPr>
        <dsp:cNvPr id="0" name=""/>
        <dsp:cNvSpPr/>
      </dsp:nvSpPr>
      <dsp:spPr>
        <a:xfrm>
          <a:off x="0" y="3908644"/>
          <a:ext cx="5115491" cy="89505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Whites, non-Hispanic – more likely to get into PSH, more likely to exit back to homelessness</a:t>
          </a:r>
        </a:p>
      </dsp:txBody>
      <dsp:txXfrm>
        <a:off x="43693" y="3952337"/>
        <a:ext cx="5028105" cy="807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821D3-EAEE-4E64-A3D4-89EFC66936BB}">
      <dsp:nvSpPr>
        <dsp:cNvPr id="0" name=""/>
        <dsp:cNvSpPr/>
      </dsp:nvSpPr>
      <dsp:spPr>
        <a:xfrm>
          <a:off x="0" y="69619"/>
          <a:ext cx="6666833" cy="8353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5 “Musical tables” – 15 minutes per session - assigned one table to start</a:t>
          </a:r>
        </a:p>
      </dsp:txBody>
      <dsp:txXfrm>
        <a:off x="40780" y="110399"/>
        <a:ext cx="6585273" cy="753819"/>
      </dsp:txXfrm>
    </dsp:sp>
    <dsp:sp modelId="{2818CB59-2535-4370-AE40-0CA9848D070A}">
      <dsp:nvSpPr>
        <dsp:cNvPr id="0" name=""/>
        <dsp:cNvSpPr/>
      </dsp:nvSpPr>
      <dsp:spPr>
        <a:xfrm>
          <a:off x="0" y="965479"/>
          <a:ext cx="6666833" cy="835379"/>
        </a:xfrm>
        <a:prstGeom prst="roundRect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4 Transition/Breaks – 5 minutes</a:t>
          </a:r>
        </a:p>
      </dsp:txBody>
      <dsp:txXfrm>
        <a:off x="40780" y="1006259"/>
        <a:ext cx="6585273" cy="753819"/>
      </dsp:txXfrm>
    </dsp:sp>
    <dsp:sp modelId="{96179B98-F950-487E-B7C4-EA7FABA2CE9C}">
      <dsp:nvSpPr>
        <dsp:cNvPr id="0" name=""/>
        <dsp:cNvSpPr/>
      </dsp:nvSpPr>
      <dsp:spPr>
        <a:xfrm>
          <a:off x="0" y="1861339"/>
          <a:ext cx="6666833" cy="835379"/>
        </a:xfrm>
        <a:prstGeom prst="roundRect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1 “Small $ and Big Impact” ideas wall</a:t>
          </a:r>
        </a:p>
      </dsp:txBody>
      <dsp:txXfrm>
        <a:off x="40780" y="1902119"/>
        <a:ext cx="6585273" cy="753819"/>
      </dsp:txXfrm>
    </dsp:sp>
    <dsp:sp modelId="{72C41BA3-759C-456F-8DD2-1DAA12A2B5E6}">
      <dsp:nvSpPr>
        <dsp:cNvPr id="0" name=""/>
        <dsp:cNvSpPr/>
      </dsp:nvSpPr>
      <dsp:spPr>
        <a:xfrm>
          <a:off x="0" y="2757200"/>
          <a:ext cx="6666833" cy="835379"/>
        </a:xfrm>
        <a:prstGeom prst="roundRect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“Bingo” Card – get sign-off from facilitator at each table for gift at end of meeting if visit all tables</a:t>
          </a:r>
        </a:p>
      </dsp:txBody>
      <dsp:txXfrm>
        <a:off x="40780" y="2797980"/>
        <a:ext cx="6585273" cy="753819"/>
      </dsp:txXfrm>
    </dsp:sp>
    <dsp:sp modelId="{CC251FDE-11A2-4561-A105-DD6F04E10C86}">
      <dsp:nvSpPr>
        <dsp:cNvPr id="0" name=""/>
        <dsp:cNvSpPr/>
      </dsp:nvSpPr>
      <dsp:spPr>
        <a:xfrm>
          <a:off x="0" y="3653060"/>
          <a:ext cx="6666833" cy="835379"/>
        </a:xfrm>
        <a:prstGeom prst="roundRect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Not required to visit all tables, spend more time at some if desired</a:t>
          </a:r>
        </a:p>
      </dsp:txBody>
      <dsp:txXfrm>
        <a:off x="40780" y="3693840"/>
        <a:ext cx="6585273" cy="753819"/>
      </dsp:txXfrm>
    </dsp:sp>
    <dsp:sp modelId="{72EF6F29-0683-4CB8-AD56-88BEE51D7A4C}">
      <dsp:nvSpPr>
        <dsp:cNvPr id="0" name=""/>
        <dsp:cNvSpPr/>
      </dsp:nvSpPr>
      <dsp:spPr>
        <a:xfrm>
          <a:off x="0" y="4548920"/>
          <a:ext cx="6666833" cy="835379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10 dots/person to express support for a proposed action</a:t>
          </a:r>
        </a:p>
      </dsp:txBody>
      <dsp:txXfrm>
        <a:off x="40780" y="4589700"/>
        <a:ext cx="6585273" cy="753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BBE50-45C6-4467-B863-C0690FF60F12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2F7EE-9711-4D2C-B4C3-D4AF692CA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3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bullets of major accomplishments…..Increased permanent housing, reduced # of people experiencing homelessness, improved system</a:t>
            </a:r>
            <a:r>
              <a:rPr lang="en-US"/>
              <a:t>/backbone (HMIS and 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2F7EE-9711-4D2C-B4C3-D4AF692CA6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EFF10-1447-458E-AFE3-A49B625E7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D4FE0-A3AC-4CA8-B0DC-E8939A1AE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4B8FB-0F50-4ACF-AC32-AB9FC7561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E7951-6FE1-4116-BA6C-878F7F76A659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3E480-98C6-46F5-B0A7-C9A31E3F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2AFF2-73BC-4DA5-82E1-A0AC577F2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7E1A-5235-405D-957C-FBF2F1FE0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61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5B1EA-E3BC-45A6-B883-230FF998D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F2B790-EB39-4782-8F58-2CD522D0C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46538-0590-4CF6-A950-98E8AA0E7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E7951-6FE1-4116-BA6C-878F7F76A659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447C0-95B3-42DC-B182-B24300CF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D5126-9BA3-4371-92FC-4483E91DE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7E1A-5235-405D-957C-FBF2F1FE0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61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151698-871E-472D-8790-955FD036D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C1581F-0D9E-41AB-9540-754CFDEC4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CA918-28F7-476C-9832-7C172EB86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E7951-6FE1-4116-BA6C-878F7F76A659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BDA89-5846-4EB3-BF58-11A84D80E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785BE-8974-4599-A77E-12483C9E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7E1A-5235-405D-957C-FBF2F1FE0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5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40ACD-9D0C-47C6-ACEE-E70333080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1ED92-A13A-470D-943C-981CAF546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14395-09A6-437E-ACD0-436314760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E7951-6FE1-4116-BA6C-878F7F76A659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03F33-CF65-49BE-A09B-DCDB3278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19D02-7FC4-47EC-B942-E7A525C3D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7E1A-5235-405D-957C-FBF2F1FE0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9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77FDF-A90D-4BA2-9F32-0793E9F4B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D3FBF-CC28-4FD7-AF24-A8D86C9C7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7BE70-F7F3-4BC1-AE44-C8A73F954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E7951-6FE1-4116-BA6C-878F7F76A659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2DACF-777D-4D39-86C0-F9B7A499A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3A899-B713-4628-AB2C-C55C171CC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7E1A-5235-405D-957C-FBF2F1FE0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6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CDF3C-3DA4-4391-B26F-C76AC317C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680C1-4737-4850-9D35-DD74E6B45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F4BB1-55BF-44A1-8032-70E15C6AA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9BDC4-4340-45C5-9D98-B5AEC17AC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E7951-6FE1-4116-BA6C-878F7F76A659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FA351-C51C-40E7-9B5A-387CBAE70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EB49F-EEA3-49B0-97D4-38C6457A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7E1A-5235-405D-957C-FBF2F1FE0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0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5EDEF-AB56-4A7C-BC78-F9C92AE25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24A50-0B0A-42CA-BB3C-28ED91D1D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B9BC00-B450-4AAB-B36E-105792476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FCEDFE-D294-4C73-A228-696408C7C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86CCED-0D75-4683-A001-03F30BE848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BB1F05-7750-4FF7-A84C-E5AD386E5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E7951-6FE1-4116-BA6C-878F7F76A659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AC9EE1-3B65-460C-8F20-FD62D5B6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DF2BE7-CAC6-4BEF-9225-5ADB651FF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7E1A-5235-405D-957C-FBF2F1FE0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BC488-E90A-47B4-BD92-476E59534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B82766-F1A2-4723-AE01-6520AEBD0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E7951-6FE1-4116-BA6C-878F7F76A659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2D228-ADBF-4674-A038-34747BDA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A44D9-3594-468B-A32C-E4219C5BF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7E1A-5235-405D-957C-FBF2F1FE0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2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1E9FC-6418-4317-A0F3-D8782ADD3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E7951-6FE1-4116-BA6C-878F7F76A659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0854E1-6238-43B0-BFEE-B1431CD59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CD2D3-9B49-48C2-8D54-AF22E6B6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7E1A-5235-405D-957C-FBF2F1FE0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71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D5D00-2059-449A-893C-DD70100B7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F354C-664E-4898-87FE-C519B3699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769F8-8FD8-4F53-815F-4F82457B2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9B2A58-B67D-4471-B4DB-4389BC305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E7951-6FE1-4116-BA6C-878F7F76A659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A78AB-8E28-46F8-BD9B-76F256CC9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00CE8-E53C-4BA4-8751-94217E5FF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7E1A-5235-405D-957C-FBF2F1FE0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46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7B9BA-1017-4B2D-A8D0-86FF7374F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78684C-3676-4407-BEE6-6A6D6593DA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40A9E-86AC-48FE-A793-661403B15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53C48-D8EA-4318-9B6B-72E35215C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E7951-6FE1-4116-BA6C-878F7F76A659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2A748-86E3-457D-AB63-B94A966D0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7D804-8150-439F-902B-10CDD9C45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7E1A-5235-405D-957C-FBF2F1FE0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00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4683F6-5AC1-4FB2-9F7F-D3219E9AE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3CFBE-9B11-485D-8E60-787CF182B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8A895-6B4C-4E17-9037-0D9767D28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E7951-6FE1-4116-BA6C-878F7F76A659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0264B-B5B6-4481-9CC3-C186A49A2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1673E-EBAB-42DD-A98D-EDB1EA0D4E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97E1A-5235-405D-957C-FBF2F1FE0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2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7F007.9326584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1B3D6C-9118-4B16-80A3-1F9FBAEC7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" y="5490971"/>
            <a:ext cx="6962072" cy="1159200"/>
          </a:xfrm>
        </p:spPr>
        <p:txBody>
          <a:bodyPr anchor="ctr">
            <a:normAutofit/>
          </a:bodyPr>
          <a:lstStyle/>
          <a:p>
            <a:pPr algn="l"/>
            <a:r>
              <a:rPr lang="en-US" sz="2800" b="1" dirty="0">
                <a:solidFill>
                  <a:srgbClr val="FFFFFF"/>
                </a:solidFill>
              </a:rPr>
              <a:t>Housing for Health Partnership:  </a:t>
            </a:r>
            <a:br>
              <a:rPr lang="en-US" sz="2800" b="1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Community Meetings -  Action Plan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FCAAF1-DC60-4EF7-A5EB-DE0D97DB7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6522" y="5633765"/>
            <a:ext cx="3408555" cy="873612"/>
          </a:xfrm>
        </p:spPr>
        <p:txBody>
          <a:bodyPr anchor="ctr">
            <a:normAutofit fontScale="77500" lnSpcReduction="20000"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January 31, 2024</a:t>
            </a:r>
          </a:p>
          <a:p>
            <a:r>
              <a:rPr lang="en-US" sz="2000" dirty="0">
                <a:solidFill>
                  <a:srgbClr val="FFFFFF"/>
                </a:solidFill>
              </a:rPr>
              <a:t>February 6, 2024</a:t>
            </a:r>
          </a:p>
          <a:p>
            <a:r>
              <a:rPr lang="en-US" sz="2000" dirty="0">
                <a:solidFill>
                  <a:srgbClr val="FFFFFF"/>
                </a:solidFill>
              </a:rPr>
              <a:t>February 7,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BF7023-D60A-4EE0-94A1-E40B555A625D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535" y="1234445"/>
            <a:ext cx="11327549" cy="2831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5316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B58A9E-B12E-5EBB-2ED0-35E507BA4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Community Input Process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C6886D-CC49-A6DF-A94B-0908D5963C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16202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6792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9" name="Rectangle 19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1" name="Rectangle 20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9" name="Freeform: Shape 20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91C531-575D-4A04-A8FE-DEF1FD05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 dirty="0">
                <a:solidFill>
                  <a:srgbClr val="FFFFFF"/>
                </a:solidFill>
              </a:rPr>
              <a:t>Community Input -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FA1D7-865C-47B1-9121-04802B44E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6005320"/>
          </a:xfrm>
        </p:spPr>
        <p:txBody>
          <a:bodyPr anchor="ctr">
            <a:normAutofit lnSpcReduction="10000"/>
          </a:bodyPr>
          <a:lstStyle/>
          <a:p>
            <a:pPr marR="0">
              <a:spcBef>
                <a:spcPts val="0"/>
              </a:spcBef>
              <a:spcAft>
                <a:spcPts val="800"/>
              </a:spcAft>
            </a:pPr>
            <a:r>
              <a:rPr lang="en-US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idea is a bad idea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800"/>
              </a:spcAft>
            </a:pPr>
            <a:r>
              <a:rPr lang="en-US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Briefly express your idea (3-7 words as an action step written on paper); brainstorm for your self first (notes on your “bingo” card)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800"/>
              </a:spcAft>
            </a:pPr>
            <a:r>
              <a:rPr lang="en-US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everyone at table a chance to contribute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800"/>
              </a:spcAft>
            </a:pPr>
            <a:r>
              <a:rPr lang="en-US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prior group ideas to avoid duplicates when possible; put your dot on ideas you really support (only 10 dots/person)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800"/>
              </a:spcAft>
            </a:pPr>
            <a:r>
              <a:rPr lang="en-US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Limited new dollars available -  think of ideas that can generate more resources or make existing resources more impactful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800"/>
              </a:spcAft>
            </a:pPr>
            <a:r>
              <a:rPr lang="en-US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sub-populations in your ideas  (veterans, youth, families, seniors and people with disabilities, working-age adults, those fleeing domestic violence, etc.)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800"/>
              </a:spcAft>
            </a:pPr>
            <a:r>
              <a:rPr lang="en-US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Racial/ethnic disparities – how to address them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5121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3" name="Rectangle 22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91C531-575D-4A04-A8FE-DEF1FD05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Community Input - Stations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71366A9-A58A-B587-D460-884FC3C5D7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3976150"/>
              </p:ext>
            </p:extLst>
          </p:nvPr>
        </p:nvGraphicFramePr>
        <p:xfrm>
          <a:off x="632085" y="1924821"/>
          <a:ext cx="10927829" cy="4456734"/>
        </p:xfrm>
        <a:graphic>
          <a:graphicData uri="http://schemas.openxmlformats.org/drawingml/2006/table">
            <a:tbl>
              <a:tblPr firstRow="1" firstCol="1" bandRow="1"/>
              <a:tblGrid>
                <a:gridCol w="10927829">
                  <a:extLst>
                    <a:ext uri="{9D8B030D-6E8A-4147-A177-3AD203B41FA5}">
                      <a16:colId xmlns:a16="http://schemas.microsoft.com/office/drawing/2014/main" val="2645080395"/>
                    </a:ext>
                  </a:extLst>
                </a:gridCol>
              </a:tblGrid>
              <a:tr h="458094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Table 1 – Improving access (connections), outreach, response to unsheltered</a:t>
                      </a:r>
                      <a:endParaRPr lang="en-US" sz="5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3007" marR="193007" marT="268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924986"/>
                  </a:ext>
                </a:extLst>
              </a:tr>
              <a:tr h="458094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Table 2 – Keep housing and avoid homelessness (prevention)</a:t>
                      </a:r>
                      <a:endParaRPr lang="en-US" sz="5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3007" marR="193007" marT="268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0343390"/>
                  </a:ext>
                </a:extLst>
              </a:tr>
              <a:tr h="851009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Table 3 –  Help more people secure temporary shelter and permanent homes more quickly (housing pathways)</a:t>
                      </a:r>
                      <a:endParaRPr lang="en-US" sz="5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3007" marR="193007" marT="268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172567"/>
                  </a:ext>
                </a:extLst>
              </a:tr>
              <a:tr h="851009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Table 4 – Reducing exits into homelessness from institutions – criminal justice, health, foster care</a:t>
                      </a:r>
                      <a:endParaRPr lang="en-US" sz="5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3007" marR="193007" marT="268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9467308"/>
                  </a:ext>
                </a:extLst>
              </a:tr>
              <a:tr h="458094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Table 5  – Increasing incomes – public benefits, education, and employment</a:t>
                      </a:r>
                      <a:endParaRPr lang="en-US" sz="5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3007" marR="193007" marT="268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745549"/>
                  </a:ext>
                </a:extLst>
              </a:tr>
              <a:tr h="458094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Small cost and big impact ideas not already shared (poster)</a:t>
                      </a:r>
                      <a:endParaRPr lang="en-US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3007" marR="193007" marT="268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0830354"/>
                  </a:ext>
                </a:extLst>
              </a:tr>
              <a:tr h="78918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Improving and coordinating services for youth at-risk of or experiencing homelessness (special table/poster)</a:t>
                      </a:r>
                    </a:p>
                  </a:txBody>
                  <a:tcPr marL="193007" marR="193007" marT="268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897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744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0FC397-1D28-4DE9-B07D-9796490EB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 dirty="0">
                <a:solidFill>
                  <a:srgbClr val="FFFFFF"/>
                </a:solidFill>
              </a:rPr>
              <a:t>Welcome and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21AB5-8612-44A5-BDB8-64799D097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b="1" dirty="0"/>
              <a:t>Agenda</a:t>
            </a:r>
            <a:r>
              <a:rPr lang="en-US" sz="3200" dirty="0"/>
              <a:t> </a:t>
            </a:r>
          </a:p>
          <a:p>
            <a:r>
              <a:rPr lang="en-US" sz="3200" dirty="0"/>
              <a:t>Welcome</a:t>
            </a:r>
          </a:p>
          <a:p>
            <a:r>
              <a:rPr lang="en-US" sz="3200" dirty="0"/>
              <a:t>Updating Action Plans + Background (15-20 minutes)</a:t>
            </a:r>
          </a:p>
          <a:p>
            <a:r>
              <a:rPr lang="en-US" sz="3200" dirty="0"/>
              <a:t>Community Input Process (1.5 hours)</a:t>
            </a:r>
          </a:p>
          <a:p>
            <a:r>
              <a:rPr lang="en-US" sz="3200" dirty="0"/>
              <a:t>Wrap-Up/Summary (5-10 min.)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4966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A0D86B-91F5-2812-4C06-330F15DB3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Creating and Updating Local Action Plans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8DCEBA-1B51-7703-2B47-58E4CD03A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26" y="2181426"/>
            <a:ext cx="4966009" cy="399763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0980C0-D7E4-388A-E4B9-6457E046C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45165" y="2217815"/>
            <a:ext cx="3098318" cy="399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62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5D224C-73EE-7145-329A-29415B5E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State Block Grants To Address Homelessness: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Santa Cruz County and CoC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36DF77C-24F0-BC62-7F1A-3D9411A993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733852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0189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370686-BA17-4186-BDF2-CC5A78925054}"/>
              </a:ext>
            </a:extLst>
          </p:cNvPr>
          <p:cNvSpPr txBox="1"/>
          <p:nvPr/>
        </p:nvSpPr>
        <p:spPr>
          <a:xfrm>
            <a:off x="869271" y="672317"/>
            <a:ext cx="10156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Funding Overview: Average Costs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418EABF-76A2-0544-99EC-848FFA3B7708}"/>
              </a:ext>
            </a:extLst>
          </p:cNvPr>
          <p:cNvGrpSpPr/>
          <p:nvPr/>
        </p:nvGrpSpPr>
        <p:grpSpPr>
          <a:xfrm>
            <a:off x="921834" y="2103863"/>
            <a:ext cx="1650381" cy="3167981"/>
            <a:chOff x="676507" y="1873405"/>
            <a:chExt cx="1650381" cy="316798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A955B25-B52B-7B4C-8581-8BC9F3884FDE}"/>
                </a:ext>
              </a:extLst>
            </p:cNvPr>
            <p:cNvSpPr txBox="1"/>
            <p:nvPr/>
          </p:nvSpPr>
          <p:spPr>
            <a:xfrm>
              <a:off x="676507" y="1873405"/>
              <a:ext cx="165038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Outreach team serving 100 people at a time</a:t>
              </a:r>
              <a:endParaRPr lang="en-US" sz="1400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B9AB14D-BB76-7B4D-87AA-27D5E7E3CE32}"/>
                </a:ext>
              </a:extLst>
            </p:cNvPr>
            <p:cNvCxnSpPr>
              <a:cxnSpLocks/>
            </p:cNvCxnSpPr>
            <p:nvPr/>
          </p:nvCxnSpPr>
          <p:spPr>
            <a:xfrm>
              <a:off x="1501697" y="2612069"/>
              <a:ext cx="0" cy="8956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FD9B164-8641-8E40-A76F-1D6E8FF72796}"/>
                </a:ext>
              </a:extLst>
            </p:cNvPr>
            <p:cNvSpPr/>
            <p:nvPr/>
          </p:nvSpPr>
          <p:spPr>
            <a:xfrm>
              <a:off x="706243" y="3450478"/>
              <a:ext cx="1590908" cy="1590908"/>
            </a:xfrm>
            <a:prstGeom prst="ellipse">
              <a:avLst/>
            </a:prstGeom>
            <a:solidFill>
              <a:srgbClr val="3F45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$720,000</a:t>
              </a: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PER YEAR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FF0858A-5815-F241-9AC7-639BB1E79DC8}"/>
              </a:ext>
            </a:extLst>
          </p:cNvPr>
          <p:cNvGrpSpPr/>
          <p:nvPr/>
        </p:nvGrpSpPr>
        <p:grpSpPr>
          <a:xfrm>
            <a:off x="3439532" y="2103863"/>
            <a:ext cx="1650381" cy="3167981"/>
            <a:chOff x="3040565" y="1873405"/>
            <a:chExt cx="1650381" cy="31679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C1E39A-E1C1-7446-B756-C575A18744E8}"/>
                </a:ext>
              </a:extLst>
            </p:cNvPr>
            <p:cNvSpPr txBox="1"/>
            <p:nvPr/>
          </p:nvSpPr>
          <p:spPr>
            <a:xfrm>
              <a:off x="3040565" y="1873405"/>
              <a:ext cx="165038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100 emergency shelter beds</a:t>
              </a:r>
              <a:b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year-round</a:t>
              </a:r>
              <a:endParaRPr lang="en-US" sz="1400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FEAB939-339A-624B-BDEB-94EDD08229E0}"/>
                </a:ext>
              </a:extLst>
            </p:cNvPr>
            <p:cNvCxnSpPr>
              <a:cxnSpLocks/>
            </p:cNvCxnSpPr>
            <p:nvPr/>
          </p:nvCxnSpPr>
          <p:spPr>
            <a:xfrm>
              <a:off x="3865755" y="2612069"/>
              <a:ext cx="0" cy="8956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523918D-0B70-6C46-AE9E-D364251CBAC1}"/>
                </a:ext>
              </a:extLst>
            </p:cNvPr>
            <p:cNvSpPr/>
            <p:nvPr/>
          </p:nvSpPr>
          <p:spPr>
            <a:xfrm>
              <a:off x="3070301" y="3450478"/>
              <a:ext cx="1590908" cy="1590908"/>
            </a:xfrm>
            <a:prstGeom prst="ellipse">
              <a:avLst/>
            </a:prstGeom>
            <a:solidFill>
              <a:srgbClr val="2468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$3.65 Million</a:t>
              </a: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PER YEAR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7D47335-45D2-AA44-9E0E-D266F7FC4411}"/>
              </a:ext>
            </a:extLst>
          </p:cNvPr>
          <p:cNvGrpSpPr/>
          <p:nvPr/>
        </p:nvGrpSpPr>
        <p:grpSpPr>
          <a:xfrm>
            <a:off x="5957230" y="2211585"/>
            <a:ext cx="1650381" cy="3060259"/>
            <a:chOff x="5545873" y="1981127"/>
            <a:chExt cx="1650381" cy="306025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36310F2-F402-3543-9A61-365BB986D56E}"/>
                </a:ext>
              </a:extLst>
            </p:cNvPr>
            <p:cNvSpPr txBox="1"/>
            <p:nvPr/>
          </p:nvSpPr>
          <p:spPr>
            <a:xfrm>
              <a:off x="5545873" y="1981127"/>
              <a:ext cx="16503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100 rapid</a:t>
              </a:r>
              <a:b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rehousing</a:t>
              </a:r>
              <a:endParaRPr lang="en-US" sz="1400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CC5146E-FE17-BF4E-B77A-80BCE601CFBE}"/>
                </a:ext>
              </a:extLst>
            </p:cNvPr>
            <p:cNvCxnSpPr>
              <a:cxnSpLocks/>
            </p:cNvCxnSpPr>
            <p:nvPr/>
          </p:nvCxnSpPr>
          <p:spPr>
            <a:xfrm>
              <a:off x="6371063" y="2612069"/>
              <a:ext cx="0" cy="8956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F4626EF-2335-564E-8042-F31FC6D0D577}"/>
                </a:ext>
              </a:extLst>
            </p:cNvPr>
            <p:cNvSpPr/>
            <p:nvPr/>
          </p:nvSpPr>
          <p:spPr>
            <a:xfrm>
              <a:off x="5575609" y="3450478"/>
              <a:ext cx="1590908" cy="1590908"/>
            </a:xfrm>
            <a:prstGeom prst="ellipse">
              <a:avLst/>
            </a:prstGeom>
            <a:solidFill>
              <a:srgbClr val="4B9B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$3.2 Million </a:t>
              </a: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(time-limited)</a:t>
              </a: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PER YEAR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95F0AE-5048-E043-89EB-8859CD2C5985}"/>
              </a:ext>
            </a:extLst>
          </p:cNvPr>
          <p:cNvGrpSpPr/>
          <p:nvPr/>
        </p:nvGrpSpPr>
        <p:grpSpPr>
          <a:xfrm>
            <a:off x="8474927" y="2103863"/>
            <a:ext cx="1650381" cy="3167981"/>
            <a:chOff x="8229600" y="1873405"/>
            <a:chExt cx="1650381" cy="316798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7F1CE18-9CE0-2846-97CF-CAE25940BA04}"/>
                </a:ext>
              </a:extLst>
            </p:cNvPr>
            <p:cNvSpPr txBox="1"/>
            <p:nvPr/>
          </p:nvSpPr>
          <p:spPr>
            <a:xfrm>
              <a:off x="8229600" y="1873405"/>
              <a:ext cx="165038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100 permanent supportive housing slots</a:t>
              </a:r>
              <a:endParaRPr lang="en-US" sz="1400" dirty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A6A6AD9-CEA8-5349-A93C-3971FB1C1826}"/>
                </a:ext>
              </a:extLst>
            </p:cNvPr>
            <p:cNvCxnSpPr>
              <a:cxnSpLocks/>
            </p:cNvCxnSpPr>
            <p:nvPr/>
          </p:nvCxnSpPr>
          <p:spPr>
            <a:xfrm>
              <a:off x="9054790" y="2612069"/>
              <a:ext cx="0" cy="8956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CF21F2-8BD0-524F-8432-5E584C44F8B4}"/>
                </a:ext>
              </a:extLst>
            </p:cNvPr>
            <p:cNvSpPr/>
            <p:nvPr/>
          </p:nvSpPr>
          <p:spPr>
            <a:xfrm>
              <a:off x="8259336" y="3450478"/>
              <a:ext cx="1590908" cy="1590908"/>
            </a:xfrm>
            <a:prstGeom prst="ellipse">
              <a:avLst/>
            </a:prstGeom>
            <a:solidFill>
              <a:srgbClr val="CFC9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$3.2 Million</a:t>
              </a:r>
            </a:p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(ongoing)</a:t>
              </a: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PER YEAR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A728DDA-E6D1-2747-4FAF-1F4DD135A90B}"/>
              </a:ext>
            </a:extLst>
          </p:cNvPr>
          <p:cNvSpPr txBox="1"/>
          <p:nvPr/>
        </p:nvSpPr>
        <p:spPr>
          <a:xfrm>
            <a:off x="869271" y="5759355"/>
            <a:ext cx="9052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Housing for Health Budget = $21.7M in FY 23-24; Current Framework needs $78M/year to implement</a:t>
            </a:r>
          </a:p>
        </p:txBody>
      </p:sp>
    </p:spTree>
    <p:extLst>
      <p:ext uri="{BB962C8B-B14F-4D97-AF65-F5344CB8AC3E}">
        <p14:creationId xmlns:p14="http://schemas.microsoft.com/office/powerpoint/2010/main" val="1677979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C6BDB-AC65-4645-BB4F-97C7EE002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400" b="1" dirty="0">
                <a:solidFill>
                  <a:srgbClr val="FFFFFF"/>
                </a:solidFill>
              </a:rPr>
              <a:t>CalAIM (California Advancing and Innovating Medi-Cal)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6AE39C-7112-404B-BDFA-0F25A1288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610" y="235131"/>
            <a:ext cx="8035390" cy="6165669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For individuals enrolled in Medi-Cal (Medicaid)</a:t>
            </a:r>
          </a:p>
          <a:p>
            <a:r>
              <a:rPr lang="en-US" dirty="0"/>
              <a:t>Undocumented individuals eligible for Medi-Cal – January 2024</a:t>
            </a:r>
          </a:p>
          <a:p>
            <a:r>
              <a:rPr lang="en-US" b="1" dirty="0"/>
              <a:t>Enhanced Care Management ($625PMPM) </a:t>
            </a:r>
            <a:r>
              <a:rPr lang="en-US" dirty="0"/>
              <a:t>– adults experiencing homelessness with at least one complex physical, behavioral, or developmental need or children/families experiencing unstable housing/homelessness</a:t>
            </a:r>
          </a:p>
          <a:p>
            <a:r>
              <a:rPr lang="en-US" b="1" dirty="0"/>
              <a:t>Housing Community Supports ($386 or $444PMPM) + Security Deposits </a:t>
            </a:r>
            <a:r>
              <a:rPr lang="en-US" dirty="0"/>
              <a:t>($5,000 one-time) – Medi-Cal members experiencing/at-risk of homelessness</a:t>
            </a:r>
          </a:p>
          <a:p>
            <a:r>
              <a:rPr lang="en-US" dirty="0"/>
              <a:t>Paid for outreach and connection; per-member, per-month; can do ECM and Housing together with one team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6230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3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0CA959-4562-66F6-32B5-8EE0B83F4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703" y="643467"/>
            <a:ext cx="595836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80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3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765EEF-91A2-6494-0A4E-C04162E26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833" y="643467"/>
            <a:ext cx="597433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73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3856E9-4239-4EE7-A372-FDCF4882F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C9CDCF-90F8-42B0-BD0A-794C52688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30095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7D05FE-3FB8-4314-A050-9AB40814D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-11219"/>
            <a:ext cx="5646974" cy="6483075"/>
            <a:chOff x="-19221" y="0"/>
            <a:chExt cx="5646974" cy="648307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DDC6C42-DDD5-4105-85F2-9C052563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FB95E12-4EF0-42F7-BCF9-AD31B4C8E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38F8B2-67A9-4086-9341-7705CAB6F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653AAAF-CCEF-494B-9366-16BB3815A6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4B356D9-49C3-412F-8E03-AC9AE8371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9E15F6-CC36-4224-F464-91FE0A14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Racial and Ethnic Disparities – How to Address Them?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CD7376-353B-9DDD-C995-1873252EE4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408619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708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6131</TotalTime>
  <Words>683</Words>
  <Application>Microsoft Office PowerPoint</Application>
  <PresentationFormat>Widescreen</PresentationFormat>
  <Paragraphs>64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Housing for Health Partnership:   Community Meetings -  Action Plan Updates</vt:lpstr>
      <vt:lpstr>Welcome and Agenda</vt:lpstr>
      <vt:lpstr>Creating and Updating Local Action Plans</vt:lpstr>
      <vt:lpstr>State Block Grants To Address Homelessness:  Santa Cruz County and CoC</vt:lpstr>
      <vt:lpstr>PowerPoint Presentation</vt:lpstr>
      <vt:lpstr>CalAIM (California Advancing and Innovating Medi-Cal)</vt:lpstr>
      <vt:lpstr>PowerPoint Presentation</vt:lpstr>
      <vt:lpstr>PowerPoint Presentation</vt:lpstr>
      <vt:lpstr>Racial and Ethnic Disparities – How to Address Them?</vt:lpstr>
      <vt:lpstr>Community Input Process</vt:lpstr>
      <vt:lpstr>Community Input - Guidelines</vt:lpstr>
      <vt:lpstr>Community Input - Stations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for Health Partnership:  Policy Board and Operations Committee Orientation</dc:title>
  <dc:creator>Robert Ratner</dc:creator>
  <cp:lastModifiedBy>Robert Ratner</cp:lastModifiedBy>
  <cp:revision>136</cp:revision>
  <dcterms:created xsi:type="dcterms:W3CDTF">2022-02-20T22:45:39Z</dcterms:created>
  <dcterms:modified xsi:type="dcterms:W3CDTF">2024-02-05T01:02:05Z</dcterms:modified>
</cp:coreProperties>
</file>